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492" r:id="rId39"/>
    <p:sldId id="274" r:id="rId40"/>
    <p:sldId id="283" r:id="rId41"/>
    <p:sldId id="264" r:id="rId42"/>
    <p:sldId id="265" r:id="rId43"/>
    <p:sldId id="273" r:id="rId44"/>
    <p:sldId id="493" r:id="rId45"/>
    <p:sldId id="459" r:id="rId46"/>
    <p:sldId id="494" r:id="rId47"/>
    <p:sldId id="481" r:id="rId48"/>
    <p:sldId id="482" r:id="rId49"/>
    <p:sldId id="483" r:id="rId50"/>
    <p:sldId id="484" r:id="rId51"/>
    <p:sldId id="485" r:id="rId52"/>
    <p:sldId id="486" r:id="rId53"/>
    <p:sldId id="487" r:id="rId54"/>
    <p:sldId id="489" r:id="rId55"/>
    <p:sldId id="488" r:id="rId56"/>
    <p:sldId id="490" r:id="rId57"/>
    <p:sldId id="496" r:id="rId58"/>
    <p:sldId id="498" r:id="rId59"/>
    <p:sldId id="499" r:id="rId60"/>
    <p:sldId id="501" r:id="rId61"/>
    <p:sldId id="500" r:id="rId62"/>
    <p:sldId id="502" r:id="rId63"/>
    <p:sldId id="505" r:id="rId64"/>
    <p:sldId id="497" r:id="rId65"/>
    <p:sldId id="504" r:id="rId66"/>
    <p:sldId id="503" r:id="rId67"/>
    <p:sldId id="275" r:id="rId68"/>
    <p:sldId id="276" r:id="rId69"/>
    <p:sldId id="277" r:id="rId70"/>
    <p:sldId id="279" r:id="rId71"/>
    <p:sldId id="280" r:id="rId72"/>
    <p:sldId id="281" r:id="rId73"/>
    <p:sldId id="278" r:id="rId74"/>
    <p:sldId id="430" r:id="rId75"/>
    <p:sldId id="262" r:id="rId76"/>
    <p:sldId id="263" r:id="rId77"/>
    <p:sldId id="282" r:id="rId78"/>
    <p:sldId id="261" r:id="rId79"/>
    <p:sldId id="260" r:id="rId80"/>
    <p:sldId id="434" r:id="rId81"/>
    <p:sldId id="433" r:id="rId82"/>
    <p:sldId id="435" r:id="rId83"/>
    <p:sldId id="436" r:id="rId84"/>
    <p:sldId id="437" r:id="rId85"/>
    <p:sldId id="438" r:id="rId86"/>
    <p:sldId id="432" r:id="rId87"/>
    <p:sldId id="427" r:id="rId88"/>
    <p:sldId id="440" r:id="rId89"/>
    <p:sldId id="420" r:id="rId90"/>
    <p:sldId id="441" r:id="rId91"/>
    <p:sldId id="442" r:id="rId92"/>
    <p:sldId id="443" r:id="rId93"/>
    <p:sldId id="444" r:id="rId94"/>
    <p:sldId id="445" r:id="rId95"/>
    <p:sldId id="352" r:id="rId96"/>
    <p:sldId id="28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35"/>
    <p:restoredTop sz="81914"/>
  </p:normalViewPr>
  <p:slideViewPr>
    <p:cSldViewPr snapToGrid="0">
      <p:cViewPr varScale="1">
        <p:scale>
          <a:sx n="108" d="100"/>
          <a:sy n="108"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closely there is a typo </a:t>
            </a:r>
            <a:r>
              <a:rPr lang="en-US" dirty="0">
                <a:sym typeface="Wingdings" pitchFamily="2" charset="2"/>
              </a:rPr>
              <a:t>in the i4004 documentation </a:t>
            </a:r>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232175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62</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and Intel 4004</a:t>
            </a:r>
          </a:p>
          <a:p>
            <a:r>
              <a:rPr lang="en-US" dirty="0"/>
              <a:t>The CDC8512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fontScale="92500" lnSpcReduction="20000"/>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r>
              <a:rPr lang="en-US" dirty="0"/>
              <a:t>Intel 4004</a:t>
            </a:r>
          </a:p>
          <a:p>
            <a:pPr lvl="1"/>
            <a:r>
              <a:rPr lang="en-US" dirty="0"/>
              <a:t>Quite complex because it needed to be a  complete solution</a:t>
            </a:r>
          </a:p>
          <a:p>
            <a:pPr lvl="1"/>
            <a:r>
              <a:rPr lang="en-US" dirty="0"/>
              <a:t>CD8512 takes many design cues from Intel 4004</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4BE5-34A3-A7C6-AF9E-691F04560D68}"/>
              </a:ext>
            </a:extLst>
          </p:cNvPr>
          <p:cNvSpPr>
            <a:spLocks noGrp="1"/>
          </p:cNvSpPr>
          <p:nvPr>
            <p:ph type="title"/>
          </p:nvPr>
        </p:nvSpPr>
        <p:spPr/>
        <p:txBody>
          <a:bodyPr/>
          <a:lstStyle/>
          <a:p>
            <a:r>
              <a:rPr lang="en-US" dirty="0"/>
              <a:t>Intel 4004</a:t>
            </a:r>
          </a:p>
        </p:txBody>
      </p:sp>
      <p:sp>
        <p:nvSpPr>
          <p:cNvPr id="5" name="Content Placeholder 4">
            <a:extLst>
              <a:ext uri="{FF2B5EF4-FFF2-40B4-BE49-F238E27FC236}">
                <a16:creationId xmlns:a16="http://schemas.microsoft.com/office/drawing/2014/main" id="{40073E2A-F8E3-A73B-1F92-102ED3817C71}"/>
              </a:ext>
            </a:extLst>
          </p:cNvPr>
          <p:cNvSpPr>
            <a:spLocks noGrp="1"/>
          </p:cNvSpPr>
          <p:nvPr>
            <p:ph idx="1"/>
          </p:nvPr>
        </p:nvSpPr>
        <p:spPr>
          <a:xfrm>
            <a:off x="838200" y="1825625"/>
            <a:ext cx="4215063" cy="4351338"/>
          </a:xfrm>
        </p:spPr>
        <p:txBody>
          <a:bodyPr/>
          <a:lstStyle/>
          <a:p>
            <a:r>
              <a:rPr lang="en-US" dirty="0"/>
              <a:t>This is about 5% of the Intel 4004 instruction set documentation</a:t>
            </a:r>
          </a:p>
          <a:p>
            <a:r>
              <a:rPr lang="en-US" dirty="0"/>
              <a:t>CDC8512 is i4004-like</a:t>
            </a:r>
          </a:p>
          <a:p>
            <a:pPr lvl="1"/>
            <a:r>
              <a:rPr lang="en-US" dirty="0"/>
              <a:t>8-Bit instructions</a:t>
            </a:r>
          </a:p>
          <a:p>
            <a:pPr lvl="1"/>
            <a:r>
              <a:rPr lang="en-US" dirty="0"/>
              <a:t>16-Bit instructions with immediate operands</a:t>
            </a:r>
          </a:p>
          <a:p>
            <a:r>
              <a:rPr lang="en-US" dirty="0"/>
              <a:t>CDC8512 is much simpler</a:t>
            </a:r>
          </a:p>
          <a:p>
            <a:pPr lvl="1"/>
            <a:r>
              <a:rPr lang="en-US" dirty="0"/>
              <a:t>No keyboard input</a:t>
            </a:r>
          </a:p>
          <a:p>
            <a:pPr lvl="1"/>
            <a:r>
              <a:rPr lang="en-US" dirty="0"/>
              <a:t>No display, </a:t>
            </a:r>
            <a:r>
              <a:rPr lang="en-US" dirty="0" err="1"/>
              <a:t>etc</a:t>
            </a:r>
            <a:r>
              <a:rPr lang="en-US" dirty="0"/>
              <a:t>…</a:t>
            </a:r>
          </a:p>
        </p:txBody>
      </p:sp>
      <p:pic>
        <p:nvPicPr>
          <p:cNvPr id="4" name="Picture 3" descr="A table with numbers and symbols&#10;&#10;AI-generated content may be incorrect.">
            <a:extLst>
              <a:ext uri="{FF2B5EF4-FFF2-40B4-BE49-F238E27FC236}">
                <a16:creationId xmlns:a16="http://schemas.microsoft.com/office/drawing/2014/main" id="{3713283A-EE6B-EEE3-8343-F029D7F300BE}"/>
              </a:ext>
            </a:extLst>
          </p:cNvPr>
          <p:cNvPicPr>
            <a:picLocks noChangeAspect="1"/>
          </p:cNvPicPr>
          <p:nvPr/>
        </p:nvPicPr>
        <p:blipFill>
          <a:blip r:embed="rId3"/>
          <a:stretch>
            <a:fillRect/>
          </a:stretch>
        </p:blipFill>
        <p:spPr>
          <a:xfrm>
            <a:off x="5257799" y="869394"/>
            <a:ext cx="6096001" cy="4484414"/>
          </a:xfrm>
          <a:prstGeom prst="rect">
            <a:avLst/>
          </a:prstGeom>
        </p:spPr>
      </p:pic>
      <p:sp>
        <p:nvSpPr>
          <p:cNvPr id="7" name="TextBox 6">
            <a:extLst>
              <a:ext uri="{FF2B5EF4-FFF2-40B4-BE49-F238E27FC236}">
                <a16:creationId xmlns:a16="http://schemas.microsoft.com/office/drawing/2014/main" id="{3048FED6-47DF-D16A-CC38-173072722C2E}"/>
              </a:ext>
            </a:extLst>
          </p:cNvPr>
          <p:cNvSpPr txBox="1"/>
          <p:nvPr/>
        </p:nvSpPr>
        <p:spPr>
          <a:xfrm>
            <a:off x="5257799" y="365125"/>
            <a:ext cx="6096001" cy="400110"/>
          </a:xfrm>
          <a:prstGeom prst="rect">
            <a:avLst/>
          </a:prstGeom>
          <a:noFill/>
        </p:spPr>
        <p:txBody>
          <a:bodyPr wrap="square">
            <a:spAutoFit/>
          </a:bodyPr>
          <a:lstStyle/>
          <a:p>
            <a:pPr algn="ctr"/>
            <a:r>
              <a:rPr lang="en-US" sz="2000" dirty="0"/>
              <a:t>http://e4004.szyc.org/</a:t>
            </a:r>
            <a:r>
              <a:rPr lang="en-US" sz="2000" dirty="0" err="1"/>
              <a:t>iset.html</a:t>
            </a:r>
            <a:endParaRPr lang="en-US" sz="2000" dirty="0"/>
          </a:p>
        </p:txBody>
      </p:sp>
      <p:sp>
        <p:nvSpPr>
          <p:cNvPr id="8" name="TextBox 7">
            <a:extLst>
              <a:ext uri="{FF2B5EF4-FFF2-40B4-BE49-F238E27FC236}">
                <a16:creationId xmlns:a16="http://schemas.microsoft.com/office/drawing/2014/main" id="{76E4C23A-3083-344A-68E9-F70B82EC18E0}"/>
              </a:ext>
            </a:extLst>
          </p:cNvPr>
          <p:cNvSpPr txBox="1"/>
          <p:nvPr/>
        </p:nvSpPr>
        <p:spPr>
          <a:xfrm>
            <a:off x="5053263" y="5512463"/>
            <a:ext cx="6096001" cy="400110"/>
          </a:xfrm>
          <a:prstGeom prst="rect">
            <a:avLst/>
          </a:prstGeom>
          <a:noFill/>
        </p:spPr>
        <p:txBody>
          <a:bodyPr wrap="square">
            <a:spAutoFit/>
          </a:bodyPr>
          <a:lstStyle/>
          <a:p>
            <a:pPr algn="ctr"/>
            <a:r>
              <a:rPr lang="en-US" sz="2000" dirty="0"/>
              <a:t>…</a:t>
            </a:r>
          </a:p>
        </p:txBody>
      </p:sp>
    </p:spTree>
    <p:extLst>
      <p:ext uri="{BB962C8B-B14F-4D97-AF65-F5344CB8AC3E}">
        <p14:creationId xmlns:p14="http://schemas.microsoft.com/office/powerpoint/2010/main" val="420518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 (and i4004)</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CDC8512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CDC8512</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CDC8512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CDC8512</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CDC8512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850665251"/>
              </p:ext>
            </p:extLst>
          </p:nvPr>
        </p:nvGraphicFramePr>
        <p:xfrm>
          <a:off x="2592805" y="389012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TotalTime>
  <Words>6557</Words>
  <Application>Microsoft Macintosh PowerPoint</Application>
  <PresentationFormat>Widescreen</PresentationFormat>
  <Paragraphs>1769</Paragraphs>
  <Slides>96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Cabin</vt:lpstr>
      <vt:lpstr>Arial</vt:lpstr>
      <vt:lpstr>Calibri</vt:lpstr>
      <vt:lpstr>Calibri Light</vt:lpstr>
      <vt:lpstr>Courier</vt:lpstr>
      <vt:lpstr>Courier New</vt:lpstr>
      <vt:lpstr>Menlo</vt:lpstr>
      <vt:lpstr>Monaco</vt:lpstr>
      <vt:lpstr>Wingdings</vt:lpstr>
      <vt:lpstr>Office Theme</vt:lpstr>
      <vt:lpstr>The CDC 8512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real CPU?</vt:lpstr>
      <vt:lpstr>ARM Assembly</vt:lpstr>
      <vt:lpstr>Intel X86 Assembly</vt:lpstr>
      <vt:lpstr>Intel 4004</vt:lpstr>
      <vt:lpstr>CDC 8512 - Inspired by CDC 6500 (and i4004)</vt:lpstr>
      <vt:lpstr>CDC 8512 - Inspired by CDC 6500</vt:lpstr>
      <vt:lpstr>About the CDC6500</vt:lpstr>
      <vt:lpstr>PowerPoint Presentation</vt:lpstr>
      <vt:lpstr>About the CDC8512</vt:lpstr>
      <vt:lpstr>The CDC8512 Architecture</vt:lpstr>
      <vt:lpstr>CDC8512 Architecture</vt:lpstr>
      <vt:lpstr>Memory Architecture</vt:lpstr>
      <vt:lpstr>Programming the CDC8512</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CDC8512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8512 – Assembly Language</vt:lpstr>
      <vt:lpstr>Set a Register</vt:lpstr>
      <vt:lpstr>Register Arithmetic</vt:lpstr>
      <vt:lpstr>Comparison and Jumps</vt:lpstr>
      <vt:lpstr>Miscellaneous Instructions</vt:lpstr>
      <vt:lpstr>Summary</vt:lpstr>
      <vt:lpstr>CDC 8512 – Decoding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112</cp:revision>
  <dcterms:created xsi:type="dcterms:W3CDTF">2023-02-08T12:14:18Z</dcterms:created>
  <dcterms:modified xsi:type="dcterms:W3CDTF">2025-11-18T21:03:21Z</dcterms:modified>
</cp:coreProperties>
</file>